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3" r:id="rId2"/>
    <p:sldId id="256" r:id="rId3"/>
    <p:sldId id="272"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74"/>
    <p:restoredTop sz="93366"/>
  </p:normalViewPr>
  <p:slideViewPr>
    <p:cSldViewPr snapToGrid="0" snapToObjects="1">
      <p:cViewPr varScale="1">
        <p:scale>
          <a:sx n="55" d="100"/>
          <a:sy n="55" d="100"/>
        </p:scale>
        <p:origin x="216"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85B77-5493-A141-A95A-707FF471B42B}" type="datetimeFigureOut">
              <a:rPr lang="en-US" smtClean="0"/>
              <a:t>9/19/18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5254E-B7F8-F044-A1B7-B2E731BA8E40}" type="slidenum">
              <a:rPr lang="en-US" smtClean="0"/>
              <a:t>‹#›</a:t>
            </a:fld>
            <a:endParaRPr lang="en-US"/>
          </a:p>
        </p:txBody>
      </p:sp>
    </p:spTree>
    <p:extLst>
      <p:ext uri="{BB962C8B-B14F-4D97-AF65-F5344CB8AC3E}">
        <p14:creationId xmlns:p14="http://schemas.microsoft.com/office/powerpoint/2010/main" val="377702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917575" y="4415790"/>
            <a:ext cx="5046663" cy="418338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None/>
            </a:pPr>
            <a:r>
              <a:rPr lang="en-US" sz="1000" b="0" i="0" u="none" strike="noStrike" cap="none">
                <a:solidFill>
                  <a:srgbClr val="000000"/>
                </a:solidFill>
                <a:latin typeface="Avenir"/>
                <a:ea typeface="Avenir"/>
                <a:cs typeface="Avenir"/>
                <a:sym typeface="Avenir"/>
              </a:rPr>
              <a:t>Here is my summary of the Captioning Must Haves. Essentially, without following these 6 rules the captions may not be useable.</a:t>
            </a:r>
            <a:endParaRPr sz="1000"/>
          </a:p>
          <a:p>
            <a:pPr marL="0" marR="0" lvl="0" indent="0" algn="l" rtl="0">
              <a:lnSpc>
                <a:spcPct val="125000"/>
              </a:lnSpc>
              <a:spcBef>
                <a:spcPts val="0"/>
              </a:spcBef>
              <a:spcAft>
                <a:spcPts val="0"/>
              </a:spcAft>
              <a:buNone/>
            </a:pPr>
            <a:endParaRPr sz="1000" b="0" i="0" u="none" strike="noStrike" cap="none">
              <a:solidFill>
                <a:srgbClr val="000000"/>
              </a:solidFill>
              <a:latin typeface="Avenir"/>
              <a:ea typeface="Avenir"/>
              <a:cs typeface="Avenir"/>
              <a:sym typeface="Avenir"/>
            </a:endParaRPr>
          </a:p>
          <a:p>
            <a:pPr marL="0" marR="0" lvl="0" indent="0" algn="l" rtl="0">
              <a:lnSpc>
                <a:spcPct val="125000"/>
              </a:lnSpc>
              <a:spcBef>
                <a:spcPts val="0"/>
              </a:spcBef>
              <a:spcAft>
                <a:spcPts val="0"/>
              </a:spcAft>
              <a:buNone/>
            </a:pPr>
            <a:r>
              <a:rPr lang="en-US" sz="1000" b="0" i="0" u="none" strike="noStrike" cap="none">
                <a:solidFill>
                  <a:srgbClr val="000000"/>
                </a:solidFill>
                <a:latin typeface="Avenir"/>
                <a:ea typeface="Avenir"/>
                <a:cs typeface="Avenir"/>
                <a:sym typeface="Avenir"/>
              </a:rPr>
              <a:t>Remember however that these are just the basics, it is always good to go back to the Captioning Key by DCMP and make sure that there are no special situations that need to be considered.</a:t>
            </a:r>
            <a:endParaRPr sz="1000"/>
          </a:p>
        </p:txBody>
      </p:sp>
    </p:spTree>
    <p:extLst>
      <p:ext uri="{BB962C8B-B14F-4D97-AF65-F5344CB8AC3E}">
        <p14:creationId xmlns:p14="http://schemas.microsoft.com/office/powerpoint/2010/main" val="137253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9B0E-F929-5144-8716-A8D6D0533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09ABC9-FCBB-854C-8453-7D0545E31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9918ED-4091-0C4A-9CFD-0E7C991BCB54}"/>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51EBB2C0-54DD-5547-83B4-216C27B39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FD029-7AA4-7045-81F5-69DE7C60040F}"/>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2984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8CE3-EFFE-2F4A-A7F2-FB965C012A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019EDC-8354-944E-835F-89B6E385CE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ECABE-5CFF-C94C-B5C1-7228E3A64C6C}"/>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E556A9C7-FC31-E847-BEF8-6C2C7CB2B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A31EF-E87E-4348-91F7-BCF9EE5C6CE9}"/>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72944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21C22-37A2-D246-963B-81E72829D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998099-1F06-C143-8C5B-CC16257696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35AE8-1A92-F146-981E-68EDFD8FC4E8}"/>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EC81AEA4-518D-E145-8E1E-9B2DCC331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DE806-F1D9-BA48-8F8E-88E9F0ACE73B}"/>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27920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19E4-5B63-5846-9727-FA91CD2BF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B1695-4AD2-E84E-BEC6-03809D86AA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35290-A079-3440-A2C2-66EDB0B3895A}"/>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C4C31CA5-4A40-3742-AAF4-79AEC3200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A1654-8DA7-114C-9C38-A00A4254F0CA}"/>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324506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E190-FA4D-EA42-9B9B-72DA17537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DB66A-44F6-964F-9EE7-5E10E527C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AE55C2-240E-4C4F-88B1-CB8F7337C601}"/>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58085490-683F-744A-A0D2-5E5EAE374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EEB97-8FFD-024F-88C0-0B6B46BEF205}"/>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77509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4086-F68E-0747-9036-93BC8A0BF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8E0114-6089-5441-B2EA-FECE406E2A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91764-C195-3543-BB26-C107D95DC7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36428-9414-BF49-8AC9-8C47D7EB8471}"/>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6" name="Footer Placeholder 5">
            <a:extLst>
              <a:ext uri="{FF2B5EF4-FFF2-40B4-BE49-F238E27FC236}">
                <a16:creationId xmlns:a16="http://schemas.microsoft.com/office/drawing/2014/main" id="{E08B3B46-89B1-D949-8E43-7DE836F47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A44D6-382B-5444-AD53-3FFE1457E157}"/>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528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A28F-1418-344E-9073-E397D6B53D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B61B57-FD25-FB4E-8444-E6F26FF18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65A7EF-8A9E-CA44-AE57-549A0460B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31ABC-13B3-CC48-A670-DAF8D10BD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71AEB9-B1E7-8743-B047-F2F87FFB50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AEEA5-6687-0243-BCEC-9A1A0FECE3CC}"/>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8" name="Footer Placeholder 7">
            <a:extLst>
              <a:ext uri="{FF2B5EF4-FFF2-40B4-BE49-F238E27FC236}">
                <a16:creationId xmlns:a16="http://schemas.microsoft.com/office/drawing/2014/main" id="{00B7173B-AAC6-E94C-929C-43857F4DB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D61FD3-5C25-7446-A11F-8F8D7162A1AC}"/>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79990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2FE1-0F16-494E-BF10-4FD7C1EF45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427B62-0FEA-6D47-AFD3-48AB119764B8}"/>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4" name="Footer Placeholder 3">
            <a:extLst>
              <a:ext uri="{FF2B5EF4-FFF2-40B4-BE49-F238E27FC236}">
                <a16:creationId xmlns:a16="http://schemas.microsoft.com/office/drawing/2014/main" id="{3B316D83-ED41-3B42-ACE5-6271585550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3D914F-16B8-B343-9052-6C4A7850C17E}"/>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233535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4732F-1341-6B40-AC86-A92AB5F96D1E}"/>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3" name="Footer Placeholder 2">
            <a:extLst>
              <a:ext uri="{FF2B5EF4-FFF2-40B4-BE49-F238E27FC236}">
                <a16:creationId xmlns:a16="http://schemas.microsoft.com/office/drawing/2014/main" id="{B614C807-C34D-6349-B4CF-FFDC5ADDD6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BD196-2A6C-4D40-A545-0201085871DB}"/>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397658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467E-BE53-6B41-A1DD-F53A21204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D93299-E46F-E641-B430-58DE2CFBA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3F0897-3887-8142-9A8A-C1C6B6190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916E9F-B278-5541-944F-89EA66107217}"/>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6" name="Footer Placeholder 5">
            <a:extLst>
              <a:ext uri="{FF2B5EF4-FFF2-40B4-BE49-F238E27FC236}">
                <a16:creationId xmlns:a16="http://schemas.microsoft.com/office/drawing/2014/main" id="{688FF993-5E6A-E246-8AE8-EEA138535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BEDE-8FF4-2640-BE2D-A2D6C84C2EF6}"/>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223377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A532-E2AD-A54A-8C31-8296691A9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AAEE4-3D06-4643-A91E-090F47429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D17135-7290-FE4B-9203-52EA41754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B496AE-F9B8-C143-9E67-5F7F27809422}"/>
              </a:ext>
            </a:extLst>
          </p:cNvPr>
          <p:cNvSpPr>
            <a:spLocks noGrp="1"/>
          </p:cNvSpPr>
          <p:nvPr>
            <p:ph type="dt" sz="half" idx="10"/>
          </p:nvPr>
        </p:nvSpPr>
        <p:spPr/>
        <p:txBody>
          <a:bodyPr/>
          <a:lstStyle/>
          <a:p>
            <a:fld id="{CF9B8ED8-D5D0-C045-8914-DC1421D85372}" type="datetimeFigureOut">
              <a:rPr lang="en-US" smtClean="0"/>
              <a:t>9/19/18</a:t>
            </a:fld>
            <a:endParaRPr lang="en-US"/>
          </a:p>
        </p:txBody>
      </p:sp>
      <p:sp>
        <p:nvSpPr>
          <p:cNvPr id="6" name="Footer Placeholder 5">
            <a:extLst>
              <a:ext uri="{FF2B5EF4-FFF2-40B4-BE49-F238E27FC236}">
                <a16:creationId xmlns:a16="http://schemas.microsoft.com/office/drawing/2014/main" id="{C7BE42C8-E6F5-4247-96AB-AF0FDA4B4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769B9-E688-7B4B-AEAB-A36180E641F8}"/>
              </a:ext>
            </a:extLst>
          </p:cNvPr>
          <p:cNvSpPr>
            <a:spLocks noGrp="1"/>
          </p:cNvSpPr>
          <p:nvPr>
            <p:ph type="sldNum" sz="quarter" idx="12"/>
          </p:nvPr>
        </p:nvSpPr>
        <p:spPr/>
        <p:txBody>
          <a:bodyPr/>
          <a:lstStyle/>
          <a:p>
            <a:fld id="{FCC8A9AC-37C8-B947-A1DB-2F1DA34947F4}" type="slidenum">
              <a:rPr lang="en-US" smtClean="0"/>
              <a:t>‹#›</a:t>
            </a:fld>
            <a:endParaRPr lang="en-US"/>
          </a:p>
        </p:txBody>
      </p:sp>
    </p:spTree>
    <p:extLst>
      <p:ext uri="{BB962C8B-B14F-4D97-AF65-F5344CB8AC3E}">
        <p14:creationId xmlns:p14="http://schemas.microsoft.com/office/powerpoint/2010/main" val="145213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61DB-ABF2-194F-A403-DCB29E848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1D75CB-AE46-7849-9792-80B46EFE8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4EDE9-B84B-CC4A-8A83-AE326877E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B8ED8-D5D0-C045-8914-DC1421D85372}" type="datetimeFigureOut">
              <a:rPr lang="en-US" smtClean="0"/>
              <a:t>9/19/18</a:t>
            </a:fld>
            <a:endParaRPr lang="en-US"/>
          </a:p>
        </p:txBody>
      </p:sp>
      <p:sp>
        <p:nvSpPr>
          <p:cNvPr id="5" name="Footer Placeholder 4">
            <a:extLst>
              <a:ext uri="{FF2B5EF4-FFF2-40B4-BE49-F238E27FC236}">
                <a16:creationId xmlns:a16="http://schemas.microsoft.com/office/drawing/2014/main" id="{9204028B-16A0-E344-BEF6-65DFC9342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BDC702-6F4A-3046-A34F-73FFF6425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8A9AC-37C8-B947-A1DB-2F1DA34947F4}" type="slidenum">
              <a:rPr lang="en-US" smtClean="0"/>
              <a:t>‹#›</a:t>
            </a:fld>
            <a:endParaRPr lang="en-US"/>
          </a:p>
        </p:txBody>
      </p:sp>
    </p:spTree>
    <p:extLst>
      <p:ext uri="{BB962C8B-B14F-4D97-AF65-F5344CB8AC3E}">
        <p14:creationId xmlns:p14="http://schemas.microsoft.com/office/powerpoint/2010/main" val="263147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isability.gov/rehabilitation-act-1973/" TargetMode="External"/><Relationship Id="rId2" Type="http://schemas.openxmlformats.org/officeDocument/2006/relationships/hyperlink" Target="https://www.ada.gov/" TargetMode="External"/><Relationship Id="rId1" Type="http://schemas.openxmlformats.org/officeDocument/2006/relationships/slideLayout" Target="../slideLayouts/slideLayout1.xml"/><Relationship Id="rId4" Type="http://schemas.openxmlformats.org/officeDocument/2006/relationships/hyperlink" Target="http://www.policies.vt.edu/7215.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bit.ly/UseCaptions"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bit.ly/OrderCap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aptioningkey.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243A0E-6D7B-3F41-B08B-2875BD340519}"/>
              </a:ext>
            </a:extLst>
          </p:cNvPr>
          <p:cNvSpPr>
            <a:spLocks noGrp="1"/>
          </p:cNvSpPr>
          <p:nvPr>
            <p:ph type="ctrTitle"/>
          </p:nvPr>
        </p:nvSpPr>
        <p:spPr>
          <a:xfrm>
            <a:off x="464023" y="450377"/>
            <a:ext cx="11109277" cy="2550732"/>
          </a:xfrm>
        </p:spPr>
        <p:txBody>
          <a:bodyPr>
            <a:normAutofit/>
          </a:bodyPr>
          <a:lstStyle/>
          <a:p>
            <a:r>
              <a:rPr lang="en-US" dirty="0">
                <a:latin typeface="Acherus Grotesque" panose="02000505000000020004" pitchFamily="2" charset="77"/>
              </a:rPr>
              <a:t>Keep C.A.L.M</a:t>
            </a:r>
            <a:br>
              <a:rPr lang="en-US" dirty="0">
                <a:latin typeface="Acherus Grotesque" panose="02000505000000020004" pitchFamily="2" charset="77"/>
              </a:rPr>
            </a:br>
            <a:r>
              <a:rPr lang="en-US" dirty="0">
                <a:solidFill>
                  <a:srgbClr val="C64600"/>
                </a:solidFill>
              </a:rPr>
              <a:t>And Caption On</a:t>
            </a:r>
            <a:endParaRPr lang="en-US" b="1" dirty="0">
              <a:latin typeface="Calibri" panose="020F0502020204030204" pitchFamily="34" charset="0"/>
              <a:cs typeface="Calibri" panose="020F0502020204030204" pitchFamily="34" charset="0"/>
            </a:endParaRPr>
          </a:p>
        </p:txBody>
      </p:sp>
      <p:sp>
        <p:nvSpPr>
          <p:cNvPr id="8" name="Subtitle 7">
            <a:extLst>
              <a:ext uri="{FF2B5EF4-FFF2-40B4-BE49-F238E27FC236}">
                <a16:creationId xmlns:a16="http://schemas.microsoft.com/office/drawing/2014/main" id="{6DA00666-A53C-244B-8E45-A83DD8BB5D9B}"/>
              </a:ext>
            </a:extLst>
          </p:cNvPr>
          <p:cNvSpPr>
            <a:spLocks noGrp="1"/>
          </p:cNvSpPr>
          <p:nvPr>
            <p:ph type="subTitle" idx="1"/>
          </p:nvPr>
        </p:nvSpPr>
        <p:spPr>
          <a:xfrm>
            <a:off x="351317" y="4259421"/>
            <a:ext cx="11334687" cy="2274113"/>
          </a:xfrm>
        </p:spPr>
        <p:txBody>
          <a:bodyPr>
            <a:normAutofit fontScale="92500"/>
          </a:bodyPr>
          <a:lstStyle/>
          <a:p>
            <a:r>
              <a:rPr lang="en-US" dirty="0"/>
              <a:t>Virginia Tech is committed to equal opportunity in employment and education for individuals with disabilities and complies with the </a:t>
            </a:r>
            <a:r>
              <a:rPr lang="en-US" dirty="0">
                <a:hlinkClick r:id="rId2"/>
              </a:rPr>
              <a:t>Americans with Disabilities Act</a:t>
            </a:r>
            <a:r>
              <a:rPr lang="en-US" dirty="0"/>
              <a:t>, as amended, and </a:t>
            </a:r>
            <a:r>
              <a:rPr lang="en-US" dirty="0">
                <a:hlinkClick r:id="rId3"/>
              </a:rPr>
              <a:t>Section 504 of the Rehabilitation Act of 1973</a:t>
            </a:r>
            <a:r>
              <a:rPr lang="en-US" dirty="0"/>
              <a:t>. The C.A.L.M. campaign broadly promotes accessibility and supports compliance with VT </a:t>
            </a:r>
            <a:r>
              <a:rPr lang="en-US" dirty="0">
                <a:hlinkClick r:id="rId4"/>
              </a:rPr>
              <a:t>Policy 7215</a:t>
            </a:r>
            <a:r>
              <a:rPr lang="en-US" dirty="0"/>
              <a:t> thereby creating a campus community with “equal access opportunity to electronic and information technology (EIT).” This is accomplished through adherence to Section 508 of the Rehabilitation Act and conformance with Web Content Accessibility Guidelines 2.0 AA (WCAG).</a:t>
            </a:r>
          </a:p>
        </p:txBody>
      </p:sp>
    </p:spTree>
    <p:extLst>
      <p:ext uri="{BB962C8B-B14F-4D97-AF65-F5344CB8AC3E}">
        <p14:creationId xmlns:p14="http://schemas.microsoft.com/office/powerpoint/2010/main" val="130333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E2067E-27D4-C043-B700-F7A1DE356284}"/>
              </a:ext>
            </a:extLst>
          </p:cNvPr>
          <p:cNvSpPr>
            <a:spLocks noGrp="1"/>
          </p:cNvSpPr>
          <p:nvPr>
            <p:ph type="title"/>
          </p:nvPr>
        </p:nvSpPr>
        <p:spPr/>
        <p:txBody>
          <a:bodyPr/>
          <a:lstStyle/>
          <a:p>
            <a:r>
              <a:rPr lang="en-US" dirty="0"/>
              <a:t>Captions make video available to </a:t>
            </a:r>
            <a:r>
              <a:rPr lang="en-US" b="1" dirty="0"/>
              <a:t>ALL</a:t>
            </a:r>
          </a:p>
        </p:txBody>
      </p:sp>
      <p:pic>
        <p:nvPicPr>
          <p:cNvPr id="8" name="Content Placeholder 7">
            <a:extLst>
              <a:ext uri="{FF2B5EF4-FFF2-40B4-BE49-F238E27FC236}">
                <a16:creationId xmlns:a16="http://schemas.microsoft.com/office/drawing/2014/main" id="{74FEE3AB-9DAC-BA49-AF0D-E2B5510EEC32}"/>
              </a:ext>
            </a:extLst>
          </p:cNvPr>
          <p:cNvPicPr>
            <a:picLocks noGrp="1" noChangeAspect="1"/>
          </p:cNvPicPr>
          <p:nvPr>
            <p:ph sz="half" idx="1"/>
          </p:nvPr>
        </p:nvPicPr>
        <p:blipFill>
          <a:blip r:embed="rId2"/>
          <a:stretch>
            <a:fillRect/>
          </a:stretch>
        </p:blipFill>
        <p:spPr>
          <a:xfrm>
            <a:off x="132527" y="2191798"/>
            <a:ext cx="6494355" cy="3896613"/>
          </a:xfrm>
        </p:spPr>
      </p:pic>
      <p:sp>
        <p:nvSpPr>
          <p:cNvPr id="6" name="Content Placeholder 5">
            <a:extLst>
              <a:ext uri="{FF2B5EF4-FFF2-40B4-BE49-F238E27FC236}">
                <a16:creationId xmlns:a16="http://schemas.microsoft.com/office/drawing/2014/main" id="{B556B0E0-0D6C-7241-8F1D-06361792F7AF}"/>
              </a:ext>
            </a:extLst>
          </p:cNvPr>
          <p:cNvSpPr>
            <a:spLocks noGrp="1"/>
          </p:cNvSpPr>
          <p:nvPr>
            <p:ph sz="half" idx="2"/>
          </p:nvPr>
        </p:nvSpPr>
        <p:spPr>
          <a:xfrm>
            <a:off x="6626882" y="1825624"/>
            <a:ext cx="5188600" cy="4628963"/>
          </a:xfrm>
        </p:spPr>
        <p:txBody>
          <a:bodyPr/>
          <a:lstStyle/>
          <a:p>
            <a:pPr marL="0" indent="0">
              <a:buNone/>
            </a:pPr>
            <a:r>
              <a:rPr lang="en-US" dirty="0"/>
              <a:t>Closed Captions serve many purposes:</a:t>
            </a:r>
          </a:p>
          <a:p>
            <a:pPr lvl="1"/>
            <a:r>
              <a:rPr lang="en-US" dirty="0"/>
              <a:t>Watching video in </a:t>
            </a:r>
            <a:r>
              <a:rPr lang="en-US" b="1" dirty="0"/>
              <a:t>sound sensitive environments</a:t>
            </a:r>
          </a:p>
          <a:p>
            <a:pPr lvl="1"/>
            <a:r>
              <a:rPr lang="en-US" dirty="0"/>
              <a:t>Supporting additional </a:t>
            </a:r>
            <a:r>
              <a:rPr lang="en-US" b="1" dirty="0"/>
              <a:t>comprehension</a:t>
            </a:r>
          </a:p>
          <a:p>
            <a:pPr lvl="1"/>
            <a:r>
              <a:rPr lang="en-US" b="1" dirty="0"/>
              <a:t>Accessibility</a:t>
            </a:r>
            <a:r>
              <a:rPr lang="en-US" dirty="0"/>
              <a:t> for deaf, hard of hearing, and multilingual audience members</a:t>
            </a:r>
          </a:p>
          <a:p>
            <a:pPr lvl="1"/>
            <a:r>
              <a:rPr lang="en-US" dirty="0"/>
              <a:t>Improving </a:t>
            </a:r>
            <a:r>
              <a:rPr lang="en-US" b="1" dirty="0"/>
              <a:t>search engine optimization</a:t>
            </a:r>
          </a:p>
          <a:p>
            <a:pPr marL="457200" lvl="1" indent="0">
              <a:buNone/>
            </a:pPr>
            <a:r>
              <a:rPr lang="en-US" dirty="0"/>
              <a:t>For More: </a:t>
            </a:r>
            <a:r>
              <a:rPr lang="en-US" dirty="0">
                <a:hlinkClick r:id="rId3"/>
              </a:rPr>
              <a:t>http://</a:t>
            </a:r>
            <a:r>
              <a:rPr lang="en-US" dirty="0" err="1">
                <a:hlinkClick r:id="rId3"/>
              </a:rPr>
              <a:t>bit.ly</a:t>
            </a:r>
            <a:r>
              <a:rPr lang="en-US" dirty="0">
                <a:hlinkClick r:id="rId3"/>
              </a:rPr>
              <a:t>/</a:t>
            </a:r>
            <a:r>
              <a:rPr lang="en-US" dirty="0" err="1">
                <a:hlinkClick r:id="rId3"/>
              </a:rPr>
              <a:t>UseCaptions</a:t>
            </a:r>
            <a:endParaRPr lang="en-US" dirty="0"/>
          </a:p>
          <a:p>
            <a:pPr lvl="1"/>
            <a:endParaRPr lang="en-US" dirty="0"/>
          </a:p>
        </p:txBody>
      </p:sp>
    </p:spTree>
    <p:extLst>
      <p:ext uri="{BB962C8B-B14F-4D97-AF65-F5344CB8AC3E}">
        <p14:creationId xmlns:p14="http://schemas.microsoft.com/office/powerpoint/2010/main" val="398800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955FDE-A3B8-C242-9647-4A244439B4B2}"/>
              </a:ext>
            </a:extLst>
          </p:cNvPr>
          <p:cNvPicPr>
            <a:picLocks noChangeAspect="1"/>
          </p:cNvPicPr>
          <p:nvPr/>
        </p:nvPicPr>
        <p:blipFill>
          <a:blip r:embed="rId2"/>
          <a:stretch>
            <a:fillRect/>
          </a:stretch>
        </p:blipFill>
        <p:spPr>
          <a:xfrm>
            <a:off x="2022314" y="1406827"/>
            <a:ext cx="9105900" cy="4838700"/>
          </a:xfrm>
          <a:prstGeom prst="rect">
            <a:avLst/>
          </a:prstGeom>
        </p:spPr>
      </p:pic>
      <p:pic>
        <p:nvPicPr>
          <p:cNvPr id="6" name="Content Placeholder 5">
            <a:extLst>
              <a:ext uri="{FF2B5EF4-FFF2-40B4-BE49-F238E27FC236}">
                <a16:creationId xmlns:a16="http://schemas.microsoft.com/office/drawing/2014/main" id="{BD04BEFF-B125-AB46-84AD-CCAA58FDB5A0}"/>
              </a:ext>
            </a:extLst>
          </p:cNvPr>
          <p:cNvPicPr>
            <a:picLocks noGrp="1" noChangeAspect="1"/>
          </p:cNvPicPr>
          <p:nvPr>
            <p:ph sz="half" idx="2"/>
          </p:nvPr>
        </p:nvPicPr>
        <p:blipFill>
          <a:blip r:embed="rId3"/>
          <a:stretch>
            <a:fillRect/>
          </a:stretch>
        </p:blipFill>
        <p:spPr>
          <a:xfrm>
            <a:off x="6874100" y="3722005"/>
            <a:ext cx="4479700" cy="2867536"/>
          </a:xfrm>
        </p:spPr>
      </p:pic>
      <p:sp>
        <p:nvSpPr>
          <p:cNvPr id="3" name="Content Placeholder 2">
            <a:extLst>
              <a:ext uri="{FF2B5EF4-FFF2-40B4-BE49-F238E27FC236}">
                <a16:creationId xmlns:a16="http://schemas.microsoft.com/office/drawing/2014/main" id="{E9A10D6C-578B-F044-A299-471A97D419C4}"/>
              </a:ext>
            </a:extLst>
          </p:cNvPr>
          <p:cNvSpPr>
            <a:spLocks noGrp="1"/>
          </p:cNvSpPr>
          <p:nvPr>
            <p:ph sz="half" idx="1"/>
          </p:nvPr>
        </p:nvSpPr>
        <p:spPr>
          <a:xfrm>
            <a:off x="574876" y="3356658"/>
            <a:ext cx="5617580" cy="3232883"/>
          </a:xfrm>
          <a:solidFill>
            <a:schemeClr val="bg1"/>
          </a:solidFill>
        </p:spPr>
        <p:txBody>
          <a:bodyPr>
            <a:normAutofit fontScale="92500"/>
          </a:bodyPr>
          <a:lstStyle/>
          <a:p>
            <a:pPr marL="514350" indent="-514350">
              <a:lnSpc>
                <a:spcPct val="100000"/>
              </a:lnSpc>
              <a:spcAft>
                <a:spcPts val="1200"/>
              </a:spcAft>
              <a:buFont typeface="+mj-lt"/>
              <a:buAutoNum type="arabicPeriod"/>
            </a:pPr>
            <a:r>
              <a:rPr lang="en-US" b="1" dirty="0"/>
              <a:t>Choose</a:t>
            </a:r>
            <a:r>
              <a:rPr lang="en-US" dirty="0"/>
              <a:t> Captioned Content</a:t>
            </a:r>
          </a:p>
          <a:p>
            <a:pPr marL="514350" indent="-514350">
              <a:lnSpc>
                <a:spcPct val="100000"/>
              </a:lnSpc>
              <a:spcAft>
                <a:spcPts val="1200"/>
              </a:spcAft>
              <a:buFont typeface="+mj-lt"/>
              <a:buAutoNum type="arabicPeriod"/>
            </a:pPr>
            <a:r>
              <a:rPr lang="en-US" b="1" dirty="0"/>
              <a:t>Create</a:t>
            </a:r>
            <a:r>
              <a:rPr lang="en-US" dirty="0"/>
              <a:t> Captioned Content using Kaltura</a:t>
            </a:r>
          </a:p>
          <a:p>
            <a:pPr lvl="1">
              <a:lnSpc>
                <a:spcPct val="100000"/>
              </a:lnSpc>
              <a:spcBef>
                <a:spcPts val="600"/>
              </a:spcBef>
            </a:pPr>
            <a:r>
              <a:rPr lang="en-US" dirty="0" err="1"/>
              <a:t>Video.vt.edu</a:t>
            </a:r>
            <a:endParaRPr lang="en-US" dirty="0"/>
          </a:p>
          <a:p>
            <a:pPr lvl="1">
              <a:lnSpc>
                <a:spcPct val="100000"/>
              </a:lnSpc>
              <a:spcBef>
                <a:spcPts val="600"/>
              </a:spcBef>
            </a:pPr>
            <a:r>
              <a:rPr lang="en-US" dirty="0" err="1"/>
              <a:t>Canvas.vt.edu</a:t>
            </a:r>
            <a:r>
              <a:rPr lang="en-US" dirty="0"/>
              <a:t> (My Media)</a:t>
            </a:r>
          </a:p>
          <a:p>
            <a:pPr marL="0" indent="0">
              <a:lnSpc>
                <a:spcPct val="100000"/>
              </a:lnSpc>
              <a:spcBef>
                <a:spcPts val="600"/>
              </a:spcBef>
              <a:buNone/>
            </a:pPr>
            <a:r>
              <a:rPr lang="en-US" dirty="0"/>
              <a:t>For More: </a:t>
            </a:r>
            <a:r>
              <a:rPr lang="en-US" dirty="0">
                <a:hlinkClick r:id="rId4"/>
              </a:rPr>
              <a:t>http://</a:t>
            </a:r>
            <a:r>
              <a:rPr lang="en-US" dirty="0" err="1">
                <a:hlinkClick r:id="rId4"/>
              </a:rPr>
              <a:t>bit.ly</a:t>
            </a:r>
            <a:r>
              <a:rPr lang="en-US" dirty="0">
                <a:hlinkClick r:id="rId4"/>
              </a:rPr>
              <a:t>/</a:t>
            </a:r>
            <a:r>
              <a:rPr lang="en-US" dirty="0" err="1">
                <a:hlinkClick r:id="rId4"/>
              </a:rPr>
              <a:t>OrderCaptions</a:t>
            </a:r>
            <a:endParaRPr lang="en-US" dirty="0"/>
          </a:p>
        </p:txBody>
      </p:sp>
      <p:sp>
        <p:nvSpPr>
          <p:cNvPr id="2" name="Title 1">
            <a:extLst>
              <a:ext uri="{FF2B5EF4-FFF2-40B4-BE49-F238E27FC236}">
                <a16:creationId xmlns:a16="http://schemas.microsoft.com/office/drawing/2014/main" id="{5338892B-0F33-C944-BB26-40E0E366699B}"/>
              </a:ext>
            </a:extLst>
          </p:cNvPr>
          <p:cNvSpPr>
            <a:spLocks noGrp="1"/>
          </p:cNvSpPr>
          <p:nvPr>
            <p:ph type="title"/>
          </p:nvPr>
        </p:nvSpPr>
        <p:spPr/>
        <p:txBody>
          <a:bodyPr/>
          <a:lstStyle/>
          <a:p>
            <a:r>
              <a:rPr lang="en-US" dirty="0"/>
              <a:t>How do I get started?</a:t>
            </a:r>
          </a:p>
        </p:txBody>
      </p:sp>
    </p:spTree>
    <p:extLst>
      <p:ext uri="{BB962C8B-B14F-4D97-AF65-F5344CB8AC3E}">
        <p14:creationId xmlns:p14="http://schemas.microsoft.com/office/powerpoint/2010/main" val="367489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a:noFill/>
          <a:ln>
            <a:noFill/>
          </a:ln>
        </p:spPr>
        <p:txBody>
          <a:bodyPr spcFirstLastPara="1" vert="horz" wrap="square" lIns="45700" tIns="45700" rIns="45700" bIns="45700" rtlCol="0" anchor="ctr" anchorCtr="0">
            <a:noAutofit/>
          </a:bodyPr>
          <a:lstStyle/>
          <a:p>
            <a:pPr>
              <a:spcBef>
                <a:spcPts val="0"/>
              </a:spcBef>
            </a:pPr>
            <a:r>
              <a:rPr lang="en-US" dirty="0">
                <a:ea typeface="Calibri"/>
                <a:cs typeface="Calibri"/>
                <a:sym typeface="Calibri"/>
              </a:rPr>
              <a:t>Captioning Must Haves</a:t>
            </a:r>
            <a:endParaRPr dirty="0"/>
          </a:p>
        </p:txBody>
      </p:sp>
      <p:sp>
        <p:nvSpPr>
          <p:cNvPr id="190" name="Shape 190"/>
          <p:cNvSpPr txBox="1">
            <a:spLocks noGrp="1"/>
          </p:cNvSpPr>
          <p:nvPr>
            <p:ph sz="half" idx="1"/>
          </p:nvPr>
        </p:nvSpPr>
        <p:spPr>
          <a:xfrm>
            <a:off x="736979" y="1551008"/>
            <a:ext cx="5486399" cy="4805342"/>
          </a:xfrm>
          <a:prstGeom prst="rect">
            <a:avLst/>
          </a:prstGeom>
          <a:noFill/>
          <a:ln>
            <a:noFill/>
          </a:ln>
        </p:spPr>
        <p:txBody>
          <a:bodyPr spcFirstLastPara="1" vert="horz" wrap="square" lIns="45700" tIns="45700" rIns="45700" bIns="45700" rtlCol="0" anchor="t" anchorCtr="0">
            <a:noAutofit/>
          </a:bodyPr>
          <a:lstStyle/>
          <a:p>
            <a:pPr marL="350838" indent="-338138">
              <a:spcBef>
                <a:spcPts val="0"/>
              </a:spcBef>
              <a:spcAft>
                <a:spcPts val="1200"/>
              </a:spcAft>
              <a:buClr>
                <a:srgbClr val="000000"/>
              </a:buClr>
              <a:buSzPts val="2400"/>
              <a:buFont typeface="Wingdings" pitchFamily="2" charset="2"/>
              <a:buChar char="ü"/>
            </a:pPr>
            <a:r>
              <a:rPr lang="en-US" dirty="0">
                <a:sym typeface="Calibri"/>
              </a:rPr>
              <a:t>Timings synchronized to speaker</a:t>
            </a:r>
          </a:p>
          <a:p>
            <a:pPr marL="350838" indent="-338138">
              <a:spcBef>
                <a:spcPts val="0"/>
              </a:spcBef>
              <a:spcAft>
                <a:spcPts val="1200"/>
              </a:spcAft>
              <a:buClr>
                <a:srgbClr val="000000"/>
              </a:buClr>
              <a:buSzPts val="2400"/>
              <a:buFont typeface="Wingdings" pitchFamily="2" charset="2"/>
              <a:buChar char="ü"/>
            </a:pPr>
            <a:r>
              <a:rPr lang="en-US" dirty="0">
                <a:sym typeface="Calibri"/>
              </a:rPr>
              <a:t>Identify all speakers</a:t>
            </a:r>
            <a:endParaRPr dirty="0"/>
          </a:p>
          <a:p>
            <a:pPr marL="350838" indent="-338138">
              <a:spcBef>
                <a:spcPts val="0"/>
              </a:spcBef>
              <a:spcAft>
                <a:spcPts val="1200"/>
              </a:spcAft>
              <a:buClr>
                <a:srgbClr val="000000"/>
              </a:buClr>
              <a:buSzPts val="2400"/>
              <a:buFont typeface="Wingdings" pitchFamily="2" charset="2"/>
              <a:buChar char="ü"/>
            </a:pPr>
            <a:r>
              <a:rPr lang="en-US" dirty="0">
                <a:sym typeface="Calibri"/>
              </a:rPr>
              <a:t>Identify all non-speech audio [ ]</a:t>
            </a:r>
            <a:endParaRPr dirty="0"/>
          </a:p>
          <a:p>
            <a:pPr marL="350838" indent="-338138">
              <a:spcBef>
                <a:spcPts val="0"/>
              </a:spcBef>
              <a:spcAft>
                <a:spcPts val="1200"/>
              </a:spcAft>
              <a:buClr>
                <a:srgbClr val="000000"/>
              </a:buClr>
              <a:buSzPts val="2400"/>
              <a:buFont typeface="Wingdings" pitchFamily="2" charset="2"/>
              <a:buChar char="ü"/>
            </a:pPr>
            <a:r>
              <a:rPr lang="en-US" dirty="0">
                <a:sym typeface="Calibri"/>
              </a:rPr>
              <a:t>Display time 2 to 5 sec</a:t>
            </a:r>
            <a:endParaRPr dirty="0"/>
          </a:p>
          <a:p>
            <a:pPr marL="350838" indent="-338138">
              <a:spcBef>
                <a:spcPts val="0"/>
              </a:spcBef>
              <a:spcAft>
                <a:spcPts val="1200"/>
              </a:spcAft>
              <a:buClr>
                <a:srgbClr val="000000"/>
              </a:buClr>
              <a:buSzPts val="2400"/>
              <a:buFont typeface="Wingdings" pitchFamily="2" charset="2"/>
              <a:buChar char="ü"/>
            </a:pPr>
            <a:r>
              <a:rPr lang="en-US" dirty="0">
                <a:sym typeface="Calibri"/>
              </a:rPr>
              <a:t>32 characters per line (48 max)</a:t>
            </a:r>
            <a:endParaRPr dirty="0"/>
          </a:p>
          <a:p>
            <a:pPr marL="350838" indent="-338138">
              <a:spcBef>
                <a:spcPts val="0"/>
              </a:spcBef>
              <a:spcAft>
                <a:spcPts val="1200"/>
              </a:spcAft>
              <a:buClr>
                <a:srgbClr val="000000"/>
              </a:buClr>
              <a:buSzPts val="2400"/>
              <a:buFont typeface="Wingdings" pitchFamily="2" charset="2"/>
              <a:buChar char="ü"/>
            </a:pPr>
            <a:r>
              <a:rPr lang="en-US" dirty="0">
                <a:sym typeface="Calibri"/>
              </a:rPr>
              <a:t>No more than 2 lines per caption</a:t>
            </a:r>
            <a:endParaRPr dirty="0"/>
          </a:p>
          <a:p>
            <a:pPr marL="350838" indent="-338138">
              <a:spcBef>
                <a:spcPts val="0"/>
              </a:spcBef>
              <a:spcAft>
                <a:spcPts val="1200"/>
              </a:spcAft>
              <a:buClr>
                <a:srgbClr val="000000"/>
              </a:buClr>
              <a:buSzPts val="2400"/>
              <a:buFont typeface="Wingdings" pitchFamily="2" charset="2"/>
              <a:buChar char="ü"/>
            </a:pPr>
            <a:r>
              <a:rPr lang="en-US" dirty="0">
                <a:sym typeface="Calibri"/>
              </a:rPr>
              <a:t>Avoid line breaks in phrases and descriptions</a:t>
            </a:r>
          </a:p>
          <a:p>
            <a:pPr marL="0" indent="0">
              <a:spcBef>
                <a:spcPts val="0"/>
              </a:spcBef>
              <a:spcAft>
                <a:spcPts val="1200"/>
              </a:spcAft>
              <a:buClr>
                <a:srgbClr val="000000"/>
              </a:buClr>
              <a:buSzPts val="2400"/>
              <a:buNone/>
            </a:pPr>
            <a:r>
              <a:rPr lang="en-US" dirty="0">
                <a:sym typeface="Calibri"/>
              </a:rPr>
              <a:t>For More: </a:t>
            </a:r>
            <a:r>
              <a:rPr lang="en-US" dirty="0" err="1">
                <a:sym typeface="Calibri"/>
                <a:hlinkClick r:id="rId3"/>
              </a:rPr>
              <a:t>www.captioningkey.org</a:t>
            </a:r>
            <a:endParaRPr dirty="0"/>
          </a:p>
        </p:txBody>
      </p:sp>
      <p:sp>
        <p:nvSpPr>
          <p:cNvPr id="191" name="Shape 191"/>
          <p:cNvSpPr txBox="1">
            <a:spLocks noGrp="1"/>
          </p:cNvSpPr>
          <p:nvPr>
            <p:ph sz="half" idx="2"/>
          </p:nvPr>
        </p:nvSpPr>
        <p:spPr>
          <a:xfrm>
            <a:off x="7122046" y="4566438"/>
            <a:ext cx="4789038" cy="1224768"/>
          </a:xfrm>
          <a:prstGeom prst="rect">
            <a:avLst/>
          </a:prstGeom>
          <a:noFill/>
          <a:ln w="25400" cap="flat" cmpd="sng">
            <a:noFill/>
            <a:prstDash val="solid"/>
            <a:round/>
            <a:headEnd type="none" w="sm" len="sm"/>
            <a:tailEnd type="none" w="sm" len="sm"/>
          </a:ln>
        </p:spPr>
        <p:txBody>
          <a:bodyPr spcFirstLastPara="1" vert="horz" wrap="square" lIns="45700" tIns="45700" rIns="45700" bIns="45700" rtlCol="0" anchor="ctr" anchorCtr="0">
            <a:noAutofit/>
          </a:bodyPr>
          <a:lstStyle/>
          <a:p>
            <a:pPr marL="114300" indent="0" algn="ctr">
              <a:spcBef>
                <a:spcPts val="0"/>
              </a:spcBef>
              <a:buClr>
                <a:schemeClr val="dk1"/>
              </a:buClr>
              <a:buSzPts val="2000"/>
              <a:buNone/>
            </a:pPr>
            <a:r>
              <a:rPr lang="en-US" sz="2000" dirty="0">
                <a:solidFill>
                  <a:schemeClr val="dk1"/>
                </a:solidFill>
                <a:sym typeface="Calibri"/>
              </a:rPr>
              <a:t>These are just the basics, for more details always go back to the manual</a:t>
            </a:r>
            <a:endParaRPr dirty="0"/>
          </a:p>
        </p:txBody>
      </p:sp>
      <p:sp>
        <p:nvSpPr>
          <p:cNvPr id="192" name="Shape 192"/>
          <p:cNvSpPr txBox="1">
            <a:spLocks noGrp="1"/>
          </p:cNvSpPr>
          <p:nvPr>
            <p:ph type="sldNum" sz="quarter" idx="12"/>
          </p:nvPr>
        </p:nvSpPr>
        <p:spPr>
          <a:prstGeom prst="rect">
            <a:avLst/>
          </a:prstGeom>
          <a:noFill/>
          <a:ln>
            <a:noFill/>
          </a:ln>
        </p:spPr>
        <p:txBody>
          <a:bodyPr spcFirstLastPara="1" vert="horz" wrap="square" lIns="45700" tIns="45700" rIns="45700" bIns="45700" rtlCol="0" anchor="ctr" anchorCtr="0">
            <a:noAutofit/>
          </a:bodyPr>
          <a:lstStyle/>
          <a:p>
            <a:fld id="{00000000-1234-1234-1234-123412341234}" type="slidenum">
              <a:rPr lang="en-US" sz="1600" b="1">
                <a:solidFill>
                  <a:schemeClr val="dk1"/>
                </a:solidFill>
                <a:latin typeface="Calibri"/>
                <a:ea typeface="Calibri"/>
                <a:cs typeface="Calibri"/>
                <a:sym typeface="Calibri"/>
              </a:rPr>
              <a:pPr/>
              <a:t>4</a:t>
            </a:fld>
            <a:endParaRPr sz="1600" b="1">
              <a:solidFill>
                <a:schemeClr val="dk1"/>
              </a:solidFill>
              <a:latin typeface="Calibri"/>
              <a:ea typeface="Calibri"/>
              <a:cs typeface="Calibri"/>
              <a:sym typeface="Calibri"/>
            </a:endParaRPr>
          </a:p>
        </p:txBody>
      </p:sp>
      <p:pic>
        <p:nvPicPr>
          <p:cNvPr id="193" name="Shape 193"/>
          <p:cNvPicPr preferRelativeResize="0"/>
          <p:nvPr/>
        </p:nvPicPr>
        <p:blipFill>
          <a:blip r:embed="rId4"/>
          <a:stretch>
            <a:fillRect/>
          </a:stretch>
        </p:blipFill>
        <p:spPr>
          <a:xfrm>
            <a:off x="7122046" y="256595"/>
            <a:ext cx="4683267" cy="4306856"/>
          </a:xfrm>
          <a:prstGeom prst="rect">
            <a:avLst/>
          </a:prstGeom>
          <a:noFill/>
          <a:ln>
            <a:noFill/>
          </a:ln>
        </p:spPr>
      </p:pic>
    </p:spTree>
    <p:extLst>
      <p:ext uri="{BB962C8B-B14F-4D97-AF65-F5344CB8AC3E}">
        <p14:creationId xmlns:p14="http://schemas.microsoft.com/office/powerpoint/2010/main" val="3577690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321</Words>
  <Application>Microsoft Macintosh PowerPoint</Application>
  <PresentationFormat>Widescreen</PresentationFormat>
  <Paragraphs>29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Acherus Grotesque</vt:lpstr>
      <vt:lpstr>Arial</vt:lpstr>
      <vt:lpstr>Avenir</vt:lpstr>
      <vt:lpstr>Calibri</vt:lpstr>
      <vt:lpstr>Calibri Light</vt:lpstr>
      <vt:lpstr>Wingdings</vt:lpstr>
      <vt:lpstr>Office Theme</vt:lpstr>
      <vt:lpstr>Keep C.A.L.M And Caption On</vt:lpstr>
      <vt:lpstr>Captions make video available to ALL</vt:lpstr>
      <vt:lpstr>How do I get started?</vt:lpstr>
      <vt:lpstr>Captioning Must Haves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cp:revision>
  <dcterms:created xsi:type="dcterms:W3CDTF">2018-07-26T13:06:07Z</dcterms:created>
  <dcterms:modified xsi:type="dcterms:W3CDTF">2018-09-19T20:32:34Z</dcterms:modified>
</cp:coreProperties>
</file>